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63" r:id="rId2"/>
    <p:sldId id="275" r:id="rId3"/>
    <p:sldId id="257" r:id="rId4"/>
    <p:sldId id="299" r:id="rId5"/>
    <p:sldId id="333" r:id="rId6"/>
    <p:sldId id="731" r:id="rId7"/>
    <p:sldId id="347" r:id="rId8"/>
    <p:sldId id="346" r:id="rId9"/>
    <p:sldId id="344" r:id="rId10"/>
    <p:sldId id="732" r:id="rId11"/>
    <p:sldId id="264" r:id="rId12"/>
    <p:sldId id="733" r:id="rId13"/>
    <p:sldId id="277" r:id="rId14"/>
    <p:sldId id="291" r:id="rId15"/>
    <p:sldId id="350" r:id="rId16"/>
    <p:sldId id="351" r:id="rId17"/>
    <p:sldId id="352" r:id="rId18"/>
    <p:sldId id="276" r:id="rId19"/>
    <p:sldId id="287" r:id="rId20"/>
    <p:sldId id="265" r:id="rId21"/>
    <p:sldId id="278" r:id="rId22"/>
    <p:sldId id="280" r:id="rId23"/>
    <p:sldId id="283" r:id="rId24"/>
    <p:sldId id="289" r:id="rId25"/>
    <p:sldId id="294" r:id="rId26"/>
    <p:sldId id="295" r:id="rId27"/>
    <p:sldId id="267" r:id="rId28"/>
    <p:sldId id="288" r:id="rId29"/>
    <p:sldId id="285" r:id="rId30"/>
    <p:sldId id="266" r:id="rId31"/>
    <p:sldId id="342" r:id="rId32"/>
    <p:sldId id="337" r:id="rId33"/>
    <p:sldId id="338" r:id="rId34"/>
    <p:sldId id="339" r:id="rId35"/>
    <p:sldId id="340" r:id="rId36"/>
    <p:sldId id="341" r:id="rId37"/>
    <p:sldId id="343" r:id="rId38"/>
    <p:sldId id="348" r:id="rId39"/>
    <p:sldId id="296" r:id="rId40"/>
    <p:sldId id="262" r:id="rId41"/>
    <p:sldId id="353" r:id="rId42"/>
    <p:sldId id="730" r:id="rId4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690" autoAdjust="0"/>
  </p:normalViewPr>
  <p:slideViewPr>
    <p:cSldViewPr snapToGrid="0" snapToObjects="1">
      <p:cViewPr varScale="1">
        <p:scale>
          <a:sx n="105" d="100"/>
          <a:sy n="105" d="100"/>
        </p:scale>
        <p:origin x="2556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66DA-4F63-4B96-8D3A-E6D4BD1A3D9F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BE3AD-3808-4846-9EEA-CAE686CC6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admin/service-premium-incremental-refresh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/Analysis-Services/blob/master/AsPartitionProcessing/Automated%20Partition%20Management%20for%20Analysis%20Services%20Tabular%20Models.pdf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service-premium-incremental-refresh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8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1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 vs Hash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&gt; Hash (query performance)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Hash is always used for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always possible for numeric columns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Dates are numeric columns (under the covers)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 https://channel9.msdn.com/Events/TechEd/Australia/2012/DBI315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Hints available with 2017 (e.g. processing large table with lots of segments… last segment realize you can no longer use value encoding…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** For tables</a:t>
            </a:r>
            <a:r>
              <a:rPr lang="en-US" baseline="0" dirty="0"/>
              <a:t> w/ &lt; 16mm rows, only 1 segment is created.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Segments cannot cross partitions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Small tables (&lt; 16mm rows), only 1 segment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DefaultSegmentRowCount</a:t>
            </a:r>
            <a:r>
              <a:rPr lang="en-US" baseline="0" dirty="0"/>
              <a:t> to increase # of rows / segment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Advanced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Segment is the basis for parallelism in queries (1 core/segment)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1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best they’re a shortcut to save time.</a:t>
            </a:r>
          </a:p>
          <a:p>
            <a:r>
              <a:rPr lang="en-US" dirty="0"/>
              <a:t>At worst they cause serious performance and scalability problems.</a:t>
            </a:r>
          </a:p>
          <a:p>
            <a:r>
              <a:rPr lang="en-US" dirty="0"/>
              <a:t>Most of they time they just add to technical debt by spreading out the business logic making the solution more difficult to maintain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21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processing perspective, Analysis Services is a subset of 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77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BI Incremental Refresh: </a:t>
            </a:r>
            <a:r>
              <a:rPr lang="en-US" dirty="0">
                <a:hlinkClick r:id="rId3"/>
              </a:rPr>
              <a:t>https://docs.microsoft.com/en-us/power-bi/admin/service-premium-incremental-refresh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Partition Manager: </a:t>
            </a:r>
            <a:r>
              <a:rPr lang="en-US" dirty="0">
                <a:hlinkClick r:id="rId4"/>
              </a:rPr>
              <a:t>https://github.com/microsoft/Analysis-Services/blob/master/AsPartitionProcessing/Automated%20Partition%20Management%20for%20Analysis%20Services%20Tabular%20Models.pdf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3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/>
              <a:t>Manual Refresh</a:t>
            </a:r>
          </a:p>
          <a:p>
            <a:pPr marL="0" indent="0">
              <a:buFont typeface="+mj-lt"/>
              <a:buNone/>
            </a:pPr>
            <a:r>
              <a:rPr lang="en-US" sz="1200" dirty="0"/>
              <a:t>Scheduled Refresh</a:t>
            </a:r>
          </a:p>
          <a:p>
            <a:pPr marL="0" indent="0">
              <a:buFont typeface="+mj-lt"/>
              <a:buNone/>
            </a:pPr>
            <a:r>
              <a:rPr lang="en-US" sz="1200" dirty="0"/>
              <a:t>Incremental “Easy-Mode”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200" dirty="0"/>
              <a:t>Power BI Rest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9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ProcessData</a:t>
            </a:r>
            <a:r>
              <a:rPr lang="en-US" dirty="0"/>
              <a:t> doesn’t rebuild dictionaries when run on a partition (so Defrag)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ProcessAdd</a:t>
            </a:r>
            <a:r>
              <a:rPr lang="en-US" dirty="0"/>
              <a:t> is much more complicated than it seems</a:t>
            </a:r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would a dictionary need to be rebuilt?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Defrag… </a:t>
            </a:r>
          </a:p>
          <a:p>
            <a:pPr marL="0" indent="0">
              <a:buFontTx/>
              <a:buNone/>
            </a:pPr>
            <a:r>
              <a:rPr lang="en-US" dirty="0"/>
              <a:t>- needed only when processing at partition level (because dictionary bloat)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Values are stored as integers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VALUE &gt; HASH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Avoid Re-Encoding if possible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Compression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“Proprietary”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Timeboxing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size is adjustable, but not something to spend much time on (trial and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25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tables processed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partitions processed in parallel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Enterprise Edition (On-Prem)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Standard SKU (Azure)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5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6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tables processed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partitions processed in parallel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Enterprise Edition (On-Prem)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Standard SKU (Azure)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5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XMLA Read/Write in Premium Capacity Settings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via SSMS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Partition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 Data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0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01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42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EXPENSIVE:</a:t>
            </a:r>
          </a:p>
          <a:p>
            <a:pPr marL="171450" indent="-171450">
              <a:buFontTx/>
              <a:buChar char="-"/>
            </a:pPr>
            <a:r>
              <a:rPr lang="en-US" dirty="0"/>
              <a:t>Enterprise Edition (On-Prem Tabular)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SKU (Azure AS)</a:t>
            </a:r>
          </a:p>
          <a:p>
            <a:pPr marL="171450" indent="-171450">
              <a:buFontTx/>
              <a:buChar char="-"/>
            </a:pPr>
            <a:r>
              <a:rPr lang="en-US" dirty="0"/>
              <a:t>PBI Premium</a:t>
            </a:r>
          </a:p>
          <a:p>
            <a:endParaRPr lang="en-US" dirty="0"/>
          </a:p>
          <a:p>
            <a:r>
              <a:rPr lang="en-US" b="1" dirty="0"/>
              <a:t>Resources: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Power BI Incremental Refresh: </a:t>
            </a:r>
            <a:r>
              <a:rPr lang="en-US" dirty="0">
                <a:hlinkClick r:id="rId3"/>
              </a:rPr>
              <a:t>https://docs.microsoft.com/en-us/power-bi/service-premium-incremental-refresh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AS Partition Management: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8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48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Add append to segments</a:t>
            </a:r>
          </a:p>
          <a:p>
            <a:endParaRPr lang="en-US" dirty="0"/>
          </a:p>
          <a:p>
            <a:r>
              <a:rPr lang="en-US" dirty="0"/>
              <a:t>In practice many companies say they require (near) real-time…</a:t>
            </a:r>
          </a:p>
          <a:p>
            <a:r>
              <a:rPr lang="en-US" dirty="0"/>
              <a:t>Then they find out the true cost (DQ performance or $$$)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87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80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one really uses perspectives.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5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fresh does your data need to be?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you processing weekly, daily, hourly?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much data in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Processing during business hours adds a lot of complexity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CONSTRAINTS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these be adjusted? maybe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92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6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Incremental, </a:t>
            </a:r>
            <a:r>
              <a:rPr lang="en-US" dirty="0" err="1"/>
              <a:t>ProcessAdd</a:t>
            </a:r>
            <a:r>
              <a:rPr lang="en-US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Incremental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max parallelism to limit threads during business hours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ProcessDefrag</a:t>
            </a:r>
            <a:r>
              <a:rPr lang="en-US" dirty="0"/>
              <a:t> weekly or monthly (if using a rolling window technique)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89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Trick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11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 and 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Party, Yours and Azures?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5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 and 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Party, Yours and Azures?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4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11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1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Finance, Healthcare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7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2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2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8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hyperlink" Target="https://github.com/byobi/PBI-Refresh" TargetMode="External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annel9.msdn.com/Events/TechEd/Australia/2012/DBI315" TargetMode="External"/><Relationship Id="rId4" Type="http://schemas.openxmlformats.org/officeDocument/2006/relationships/hyperlink" Target="https://channel9.msdn.com/Events/TechEd/Europe/2014/DBI-B41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premium-and-azure-analysis-servi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nalysis-services/tabular-models-scripting-language-commands/refresh-command-tmsl?view=sql-analysis-services-2017" TargetMode="External"/><Relationship Id="rId2" Type="http://schemas.openxmlformats.org/officeDocument/2006/relationships/hyperlink" Target="https://blogs.msdn.microsoft.com/karang/2013/08/02/sql-2012-tabular-performance-tuning-of-tabular-models-in-sql-server-2012-analysis-servic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yobi.com/2016/03/performance-monitoring-for-ssas-perfmon-counter-cheat-sheet/" TargetMode="External"/><Relationship Id="rId5" Type="http://schemas.openxmlformats.org/officeDocument/2006/relationships/hyperlink" Target="http://byobi.com/2016/02/performance-monitoring-for-ssas-extended-events-cheat-sheet/" TargetMode="External"/><Relationship Id="rId4" Type="http://schemas.openxmlformats.org/officeDocument/2006/relationships/hyperlink" Target="https://github.com/Microsoft/Analysis-Services/tree/master/AsPartitionProcessi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premium-and-azure-analysis-services/" TargetMode="External"/><Relationship Id="rId2" Type="http://schemas.openxmlformats.org/officeDocument/2006/relationships/hyperlink" Target="https://docs.microsoft.com/en-us/power-bi/admin/service-premium-incremental-refresh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en-us/power-bi/admin/service-premium-metrics-app" TargetMode="External"/><Relationship Id="rId4" Type="http://schemas.openxmlformats.org/officeDocument/2006/relationships/hyperlink" Target="https://docs.microsoft.com/en-us/rest/api/power-bi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byobi/PBI-Refresh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135" y="5400675"/>
            <a:ext cx="10799762" cy="1079500"/>
          </a:xfrm>
        </p:spPr>
        <p:txBody>
          <a:bodyPr/>
          <a:lstStyle/>
          <a:p>
            <a:pPr algn="r"/>
            <a:r>
              <a:rPr lang="en-US" sz="3000" dirty="0"/>
              <a:t>Bill Anton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311" y="377707"/>
            <a:ext cx="7401713" cy="2042107"/>
          </a:xfrm>
        </p:spPr>
        <p:txBody>
          <a:bodyPr/>
          <a:lstStyle/>
          <a:p>
            <a:r>
              <a:rPr lang="en-US" sz="4000" dirty="0"/>
              <a:t>Processing Tabular Models </a:t>
            </a:r>
            <a:br>
              <a:rPr lang="en-US" sz="4000" dirty="0"/>
            </a:br>
            <a:r>
              <a:rPr lang="en-US" sz="4000" dirty="0"/>
              <a:t>	&amp; Power BI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FFEF7-8983-4393-8DCA-73E0A786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81" y="2916082"/>
            <a:ext cx="734083" cy="9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CF959-4342-4FB2-9159-BC29E3C7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15" y="2916082"/>
            <a:ext cx="763283" cy="9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12343-B864-4820-9FB3-C4AEBAFEBE0D}"/>
              </a:ext>
            </a:extLst>
          </p:cNvPr>
          <p:cNvSpPr txBox="1"/>
          <p:nvPr/>
        </p:nvSpPr>
        <p:spPr>
          <a:xfrm>
            <a:off x="2414016" y="2147480"/>
            <a:ext cx="6536533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 Points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Many different architectures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(higher) Security comes at a cost (money and performance)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mechanics of processing does not change…</a:t>
            </a:r>
          </a:p>
        </p:txBody>
      </p:sp>
    </p:spTree>
    <p:extLst>
      <p:ext uri="{BB962C8B-B14F-4D97-AF65-F5344CB8AC3E}">
        <p14:creationId xmlns:p14="http://schemas.microsoft.com/office/powerpoint/2010/main" val="123379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101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DDFE5A-36DA-43EC-A5B2-1ADE4E05F5BE}"/>
              </a:ext>
            </a:extLst>
          </p:cNvPr>
          <p:cNvSpPr/>
          <p:nvPr/>
        </p:nvSpPr>
        <p:spPr>
          <a:xfrm>
            <a:off x="7046191" y="4548837"/>
            <a:ext cx="624623" cy="349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7396"/>
                </a:lnTo>
                <a:lnTo>
                  <a:pt x="624623" y="237396"/>
                </a:lnTo>
                <a:lnTo>
                  <a:pt x="624623" y="34937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31B121-AFC7-49EC-A0F6-1CEC669F0108}"/>
              </a:ext>
            </a:extLst>
          </p:cNvPr>
          <p:cNvSpPr/>
          <p:nvPr/>
        </p:nvSpPr>
        <p:spPr>
          <a:xfrm>
            <a:off x="6307496" y="4548837"/>
            <a:ext cx="738695" cy="349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8695" y="0"/>
                </a:moveTo>
                <a:lnTo>
                  <a:pt x="738695" y="237396"/>
                </a:lnTo>
                <a:lnTo>
                  <a:pt x="0" y="237396"/>
                </a:lnTo>
                <a:lnTo>
                  <a:pt x="0" y="34937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C1D4564-AB94-40B0-AC84-2D1C44FBF6F1}"/>
              </a:ext>
            </a:extLst>
          </p:cNvPr>
          <p:cNvSpPr/>
          <p:nvPr/>
        </p:nvSpPr>
        <p:spPr>
          <a:xfrm>
            <a:off x="5388344" y="3426736"/>
            <a:ext cx="1657847" cy="3545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2550"/>
                </a:lnTo>
                <a:lnTo>
                  <a:pt x="1657847" y="242550"/>
                </a:lnTo>
                <a:lnTo>
                  <a:pt x="1657847" y="35452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8B17FF-C915-4866-8CD1-F26F9F12367A}"/>
              </a:ext>
            </a:extLst>
          </p:cNvPr>
          <p:cNvSpPr/>
          <p:nvPr/>
        </p:nvSpPr>
        <p:spPr>
          <a:xfrm>
            <a:off x="3845631" y="4545859"/>
            <a:ext cx="624381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9572"/>
                </a:lnTo>
                <a:lnTo>
                  <a:pt x="624381" y="239572"/>
                </a:lnTo>
                <a:lnTo>
                  <a:pt x="624381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63202E-7434-4D79-8D78-AA9EA7DCB688}"/>
              </a:ext>
            </a:extLst>
          </p:cNvPr>
          <p:cNvSpPr/>
          <p:nvPr/>
        </p:nvSpPr>
        <p:spPr>
          <a:xfrm>
            <a:off x="3106936" y="4545859"/>
            <a:ext cx="738695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8695" y="0"/>
                </a:moveTo>
                <a:lnTo>
                  <a:pt x="738695" y="239572"/>
                </a:lnTo>
                <a:lnTo>
                  <a:pt x="0" y="239572"/>
                </a:lnTo>
                <a:lnTo>
                  <a:pt x="0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6AB2C6-F196-4944-8AEA-48E3A2FEC277}"/>
              </a:ext>
            </a:extLst>
          </p:cNvPr>
          <p:cNvSpPr/>
          <p:nvPr/>
        </p:nvSpPr>
        <p:spPr>
          <a:xfrm>
            <a:off x="3845631" y="3426736"/>
            <a:ext cx="1542712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42712" y="0"/>
                </a:moveTo>
                <a:lnTo>
                  <a:pt x="1542712" y="239572"/>
                </a:lnTo>
                <a:lnTo>
                  <a:pt x="0" y="239572"/>
                </a:lnTo>
                <a:lnTo>
                  <a:pt x="0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6B5AC3-0E5E-4633-A2D1-16AB974620E3}"/>
              </a:ext>
            </a:extLst>
          </p:cNvPr>
          <p:cNvSpPr/>
          <p:nvPr/>
        </p:nvSpPr>
        <p:spPr>
          <a:xfrm>
            <a:off x="5342624" y="2307613"/>
            <a:ext cx="91440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155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700FE1-DBC1-4E2B-82B8-D9066AEE083F}"/>
              </a:ext>
            </a:extLst>
          </p:cNvPr>
          <p:cNvSpPr/>
          <p:nvPr/>
        </p:nvSpPr>
        <p:spPr>
          <a:xfrm>
            <a:off x="4783957" y="1540042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B7FEF7-CE70-4A64-858E-124B9AB4B312}"/>
              </a:ext>
            </a:extLst>
          </p:cNvPr>
          <p:cNvSpPr/>
          <p:nvPr/>
        </p:nvSpPr>
        <p:spPr>
          <a:xfrm>
            <a:off x="4918265" y="1667635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Database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2F065-828A-4747-B8B0-52F0536C0005}"/>
              </a:ext>
            </a:extLst>
          </p:cNvPr>
          <p:cNvSpPr/>
          <p:nvPr/>
        </p:nvSpPr>
        <p:spPr>
          <a:xfrm>
            <a:off x="4783957" y="2659165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4624D3-6A4D-459B-8274-6CFCB7EA4349}"/>
              </a:ext>
            </a:extLst>
          </p:cNvPr>
          <p:cNvSpPr/>
          <p:nvPr/>
        </p:nvSpPr>
        <p:spPr>
          <a:xfrm>
            <a:off x="4918265" y="2786758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DE05A0-3380-4B8E-BFFF-64FBC1DEAF40}"/>
              </a:ext>
            </a:extLst>
          </p:cNvPr>
          <p:cNvSpPr/>
          <p:nvPr/>
        </p:nvSpPr>
        <p:spPr>
          <a:xfrm>
            <a:off x="3241244" y="3778288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149AAB-4CC8-4CC8-A11D-3B5F126FFF9A}"/>
              </a:ext>
            </a:extLst>
          </p:cNvPr>
          <p:cNvSpPr/>
          <p:nvPr/>
        </p:nvSpPr>
        <p:spPr>
          <a:xfrm>
            <a:off x="3375553" y="3905881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Table 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F7EAD5-838F-431C-84E5-71418B5E9294}"/>
              </a:ext>
            </a:extLst>
          </p:cNvPr>
          <p:cNvSpPr/>
          <p:nvPr/>
        </p:nvSpPr>
        <p:spPr>
          <a:xfrm>
            <a:off x="2502549" y="4897411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B0B895-74F2-4DBB-A755-98F39CCB2973}"/>
              </a:ext>
            </a:extLst>
          </p:cNvPr>
          <p:cNvSpPr/>
          <p:nvPr/>
        </p:nvSpPr>
        <p:spPr>
          <a:xfrm>
            <a:off x="2636858" y="5025004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617CD6-72A8-492F-88AB-DB35B4347ECC}"/>
              </a:ext>
            </a:extLst>
          </p:cNvPr>
          <p:cNvSpPr/>
          <p:nvPr/>
        </p:nvSpPr>
        <p:spPr>
          <a:xfrm>
            <a:off x="3865626" y="4897411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2F69826-21BC-4481-9A93-B354C951FC4C}"/>
              </a:ext>
            </a:extLst>
          </p:cNvPr>
          <p:cNvSpPr/>
          <p:nvPr/>
        </p:nvSpPr>
        <p:spPr>
          <a:xfrm>
            <a:off x="3999934" y="5025004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CF00C5-490E-4F30-A840-AF6607DEDE8C}"/>
              </a:ext>
            </a:extLst>
          </p:cNvPr>
          <p:cNvSpPr/>
          <p:nvPr/>
        </p:nvSpPr>
        <p:spPr>
          <a:xfrm>
            <a:off x="6441805" y="3781266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FA4C46-AEED-49E1-9621-A7D38994D3AD}"/>
              </a:ext>
            </a:extLst>
          </p:cNvPr>
          <p:cNvSpPr/>
          <p:nvPr/>
        </p:nvSpPr>
        <p:spPr>
          <a:xfrm>
            <a:off x="6576113" y="3908859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Table 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2BFA4F-0AA5-4D82-9514-9D58B9BE5848}"/>
              </a:ext>
            </a:extLst>
          </p:cNvPr>
          <p:cNvSpPr/>
          <p:nvPr/>
        </p:nvSpPr>
        <p:spPr>
          <a:xfrm>
            <a:off x="5703110" y="4898213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664296-3DA9-4683-8415-EB71B1ACD164}"/>
              </a:ext>
            </a:extLst>
          </p:cNvPr>
          <p:cNvSpPr/>
          <p:nvPr/>
        </p:nvSpPr>
        <p:spPr>
          <a:xfrm>
            <a:off x="5837418" y="5025806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8F3DC6-7BE4-40F6-80AD-C5EBAD68B800}"/>
              </a:ext>
            </a:extLst>
          </p:cNvPr>
          <p:cNvSpPr/>
          <p:nvPr/>
        </p:nvSpPr>
        <p:spPr>
          <a:xfrm>
            <a:off x="7066428" y="4898213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F9E27-FAA6-46ED-A29E-3DA423593CF4}"/>
              </a:ext>
            </a:extLst>
          </p:cNvPr>
          <p:cNvSpPr/>
          <p:nvPr/>
        </p:nvSpPr>
        <p:spPr>
          <a:xfrm>
            <a:off x="7200736" y="5025806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B</a:t>
            </a:r>
          </a:p>
        </p:txBody>
      </p:sp>
    </p:spTree>
    <p:extLst>
      <p:ext uri="{BB962C8B-B14F-4D97-AF65-F5344CB8AC3E}">
        <p14:creationId xmlns:p14="http://schemas.microsoft.com/office/powerpoint/2010/main" val="10493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  <a:r>
              <a:rPr lang="en-US" strike="sngStrike" dirty="0"/>
              <a:t>101</a:t>
            </a:r>
            <a:r>
              <a:rPr lang="en-US" dirty="0"/>
              <a:t> 201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5BBF-64C3-4EA3-A5A8-9825E23A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552" y="1288801"/>
            <a:ext cx="2806864" cy="46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  <a:r>
              <a:rPr lang="en-US" strike="sngStrike" dirty="0"/>
              <a:t>101</a:t>
            </a:r>
            <a:r>
              <a:rPr lang="en-US" dirty="0"/>
              <a:t> </a:t>
            </a:r>
            <a:r>
              <a:rPr lang="en-US" strike="sngStrike" dirty="0"/>
              <a:t>201</a:t>
            </a:r>
            <a:r>
              <a:rPr lang="en-US" dirty="0"/>
              <a:t> 301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6847" y="1407186"/>
            <a:ext cx="6560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Dictionaries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vs Hash</a:t>
            </a:r>
          </a:p>
          <a:p>
            <a:r>
              <a:rPr lang="en-US" b="1" dirty="0"/>
              <a:t>Partitions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least 1 per table (standard vs enterprise)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made up of 1 or more segments</a:t>
            </a:r>
          </a:p>
          <a:p>
            <a:r>
              <a:rPr lang="en-US" b="1" dirty="0"/>
              <a:t>Segments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“chunk” of rows (default: 8mm**)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Configurable at the instance-level</a:t>
            </a:r>
          </a:p>
          <a:p>
            <a:r>
              <a:rPr lang="en-US" b="1" dirty="0"/>
              <a:t>Calculated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Stored like regular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or bad?</a:t>
            </a:r>
          </a:p>
          <a:p>
            <a:r>
              <a:rPr lang="en-US" b="1" dirty="0"/>
              <a:t>Hierarchies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Calendar Year -&gt; Month -&gt;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improve query performance</a:t>
            </a:r>
          </a:p>
          <a:p>
            <a:r>
              <a:rPr lang="en-US" b="1" dirty="0"/>
              <a:t>Relationships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Optimizes lookups &amp; filtering across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1" y="1407186"/>
            <a:ext cx="3561592" cy="47595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8DF73-C2DA-4139-B313-61EB477406D1}"/>
              </a:ext>
            </a:extLst>
          </p:cNvPr>
          <p:cNvCxnSpPr>
            <a:cxnSpLocks/>
          </p:cNvCxnSpPr>
          <p:nvPr/>
        </p:nvCxnSpPr>
        <p:spPr>
          <a:xfrm flipH="1">
            <a:off x="1639229" y="1605776"/>
            <a:ext cx="2747618" cy="35005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75A16A-1776-4CC2-89AD-4D4CE530FCFA}"/>
              </a:ext>
            </a:extLst>
          </p:cNvPr>
          <p:cNvCxnSpPr>
            <a:cxnSpLocks/>
          </p:cNvCxnSpPr>
          <p:nvPr/>
        </p:nvCxnSpPr>
        <p:spPr>
          <a:xfrm flipH="1">
            <a:off x="2397512" y="2386362"/>
            <a:ext cx="1895709" cy="49065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FD799-C202-4444-B2E6-BDCB81CC0EAD}"/>
              </a:ext>
            </a:extLst>
          </p:cNvPr>
          <p:cNvCxnSpPr>
            <a:cxnSpLocks/>
          </p:cNvCxnSpPr>
          <p:nvPr/>
        </p:nvCxnSpPr>
        <p:spPr>
          <a:xfrm flipH="1">
            <a:off x="2397512" y="2386362"/>
            <a:ext cx="1895709" cy="189020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626CC9-7EFE-4508-90B2-9CA187480DE5}"/>
              </a:ext>
            </a:extLst>
          </p:cNvPr>
          <p:cNvCxnSpPr>
            <a:cxnSpLocks/>
          </p:cNvCxnSpPr>
          <p:nvPr/>
        </p:nvCxnSpPr>
        <p:spPr>
          <a:xfrm flipH="1" flipV="1">
            <a:off x="1538869" y="3227677"/>
            <a:ext cx="2653990" cy="124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754DEB-3B5D-4AF5-A7F0-7742CC2B3AE2}"/>
              </a:ext>
            </a:extLst>
          </p:cNvPr>
          <p:cNvCxnSpPr>
            <a:cxnSpLocks/>
          </p:cNvCxnSpPr>
          <p:nvPr/>
        </p:nvCxnSpPr>
        <p:spPr>
          <a:xfrm flipH="1">
            <a:off x="1538868" y="3227677"/>
            <a:ext cx="2653991" cy="230332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C1865E-40B3-4033-A4A5-E95C41869FB8}"/>
              </a:ext>
            </a:extLst>
          </p:cNvPr>
          <p:cNvCxnSpPr>
            <a:cxnSpLocks/>
          </p:cNvCxnSpPr>
          <p:nvPr/>
        </p:nvCxnSpPr>
        <p:spPr>
          <a:xfrm flipH="1">
            <a:off x="1538868" y="3240087"/>
            <a:ext cx="2653991" cy="1363301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088-53EE-44AC-BD2D-D2B99AEEA20C}"/>
              </a:ext>
            </a:extLst>
          </p:cNvPr>
          <p:cNvSpPr/>
          <p:nvPr/>
        </p:nvSpPr>
        <p:spPr>
          <a:xfrm>
            <a:off x="1940312" y="1326995"/>
            <a:ext cx="457200" cy="4846320"/>
          </a:xfrm>
          <a:prstGeom prst="rect">
            <a:avLst/>
          </a:prstGeom>
          <a:ln w="50800">
            <a:solidFill>
              <a:schemeClr val="accent6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36A096-E16F-473D-8075-655A13E168F2}"/>
              </a:ext>
            </a:extLst>
          </p:cNvPr>
          <p:cNvSpPr/>
          <p:nvPr/>
        </p:nvSpPr>
        <p:spPr>
          <a:xfrm>
            <a:off x="2495554" y="1329247"/>
            <a:ext cx="872113" cy="3657600"/>
          </a:xfrm>
          <a:prstGeom prst="rect">
            <a:avLst/>
          </a:prstGeom>
          <a:ln w="50800">
            <a:solidFill>
              <a:schemeClr val="accent6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722F97-D573-4C27-82F3-54AE6CD593AE}"/>
              </a:ext>
            </a:extLst>
          </p:cNvPr>
          <p:cNvCxnSpPr>
            <a:cxnSpLocks/>
          </p:cNvCxnSpPr>
          <p:nvPr/>
        </p:nvCxnSpPr>
        <p:spPr>
          <a:xfrm flipH="1" flipV="1">
            <a:off x="3735659" y="4603388"/>
            <a:ext cx="651188" cy="1005557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2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ute kitten">
            <a:extLst>
              <a:ext uri="{FF2B5EF4-FFF2-40B4-BE49-F238E27FC236}">
                <a16:creationId xmlns:a16="http://schemas.microsoft.com/office/drawing/2014/main" id="{323378DF-C1C6-4050-9B36-2791AE6A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502C4-69D3-436E-8A4C-C3A3D07305A0}"/>
              </a:ext>
            </a:extLst>
          </p:cNvPr>
          <p:cNvSpPr txBox="1"/>
          <p:nvPr/>
        </p:nvSpPr>
        <p:spPr>
          <a:xfrm>
            <a:off x="6106442" y="711854"/>
            <a:ext cx="504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Every time you create a calculated column…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A5C25-AAA3-4585-9947-B34F0C121B0B}"/>
              </a:ext>
            </a:extLst>
          </p:cNvPr>
          <p:cNvSpPr/>
          <p:nvPr/>
        </p:nvSpPr>
        <p:spPr>
          <a:xfrm>
            <a:off x="6106442" y="3231338"/>
            <a:ext cx="494532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…a kitten </a:t>
            </a:r>
            <a:br>
              <a:rPr lang="en-US" sz="2800" dirty="0"/>
            </a:br>
            <a:r>
              <a:rPr lang="en-US" sz="8000" b="1" u="sng" dirty="0"/>
              <a:t>DIES</a:t>
            </a:r>
            <a:r>
              <a:rPr lang="en-US" sz="8000" b="1" dirty="0"/>
              <a:t>!!!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1406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EECE173-6CDD-4C95-AE85-AF3AB331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6420" y="1476438"/>
            <a:ext cx="8288460" cy="44637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Power BI Pro</a:t>
            </a:r>
          </a:p>
          <a:p>
            <a:pPr marL="457200" indent="-457200">
              <a:buFontTx/>
              <a:buChar char="-"/>
            </a:pPr>
            <a:r>
              <a:rPr lang="en-US" dirty="0"/>
              <a:t>8x / day</a:t>
            </a:r>
          </a:p>
          <a:p>
            <a:pPr marL="457200" indent="-457200">
              <a:buFontTx/>
              <a:buChar char="-"/>
            </a:pPr>
            <a:r>
              <a:rPr lang="en-US" dirty="0"/>
              <a:t>entire dataset or “easy-mode” incremental</a:t>
            </a:r>
          </a:p>
          <a:p>
            <a:r>
              <a:rPr lang="en-US" b="1" dirty="0"/>
              <a:t>Power BI Premium</a:t>
            </a:r>
          </a:p>
          <a:p>
            <a:pPr marL="457200" indent="-457200">
              <a:buFontTx/>
              <a:buChar char="-"/>
            </a:pPr>
            <a:r>
              <a:rPr lang="en-US" dirty="0"/>
              <a:t>48x / day (unlimited via Rest API)</a:t>
            </a:r>
          </a:p>
          <a:p>
            <a:pPr marL="457200" indent="-457200">
              <a:buFontTx/>
              <a:buChar char="-"/>
            </a:pPr>
            <a:r>
              <a:rPr lang="en-US" dirty="0"/>
              <a:t>fine-grained control (aka “hard-mode”)</a:t>
            </a:r>
          </a:p>
          <a:p>
            <a:r>
              <a:rPr lang="en-US" b="1" dirty="0"/>
              <a:t>Analysis Services</a:t>
            </a:r>
          </a:p>
          <a:p>
            <a:pPr marL="457200" indent="-457200">
              <a:buFontTx/>
              <a:buChar char="-"/>
            </a:pPr>
            <a:r>
              <a:rPr lang="en-US" dirty="0"/>
              <a:t>unlimited / day</a:t>
            </a:r>
          </a:p>
          <a:p>
            <a:pPr marL="457200" indent="-457200">
              <a:buFontTx/>
              <a:buChar char="-"/>
            </a:pPr>
            <a:r>
              <a:rPr lang="en-US" dirty="0"/>
              <a:t>fine-grained control (aka “hard-mode”)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6" name="Picture 2" descr="Diamond Icon Sticker">
            <a:extLst>
              <a:ext uri="{FF2B5EF4-FFF2-40B4-BE49-F238E27FC236}">
                <a16:creationId xmlns:a16="http://schemas.microsoft.com/office/drawing/2014/main" id="{E2459982-3B8F-4B7E-8B31-8C67A708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64" y="2945097"/>
            <a:ext cx="330840" cy="2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EECE173-6CDD-4C95-AE85-AF3AB331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3383" y="1581278"/>
            <a:ext cx="4290182" cy="635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Easy Mode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438C1D-6A82-4048-B514-DA05B340C059}"/>
              </a:ext>
            </a:extLst>
          </p:cNvPr>
          <p:cNvSpPr txBox="1">
            <a:spLocks/>
          </p:cNvSpPr>
          <p:nvPr/>
        </p:nvSpPr>
        <p:spPr>
          <a:xfrm>
            <a:off x="5760244" y="1577023"/>
            <a:ext cx="4290182" cy="635826"/>
          </a:xfrm>
          <a:prstGeom prst="rect">
            <a:avLst/>
          </a:prstGeom>
        </p:spPr>
        <p:txBody>
          <a:bodyPr vert="horz" lIns="18000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Hard Mode</a:t>
            </a:r>
            <a:endParaRPr lang="en-US" dirty="0"/>
          </a:p>
        </p:txBody>
      </p:sp>
      <p:pic>
        <p:nvPicPr>
          <p:cNvPr id="11266" name="Picture 2" descr="Refresh details">
            <a:extLst>
              <a:ext uri="{FF2B5EF4-FFF2-40B4-BE49-F238E27FC236}">
                <a16:creationId xmlns:a16="http://schemas.microsoft.com/office/drawing/2014/main" id="{25CCEE65-0E7D-402A-BBEC-C7A3C1DD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1" y="2309685"/>
            <a:ext cx="3613065" cy="33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9CEAD-E816-47D2-A363-1E009D16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012" y="2309685"/>
            <a:ext cx="3886645" cy="30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58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01: The Basics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617704D-C49C-4EA7-BE34-A91308FE827C}"/>
              </a:ext>
            </a:extLst>
          </p:cNvPr>
          <p:cNvSpPr txBox="1">
            <a:spLocks/>
          </p:cNvSpPr>
          <p:nvPr/>
        </p:nvSpPr>
        <p:spPr>
          <a:xfrm>
            <a:off x="4339389" y="4142558"/>
            <a:ext cx="5093836" cy="1549710"/>
          </a:xfrm>
          <a:prstGeom prst="rect">
            <a:avLst/>
          </a:prstGeom>
        </p:spPr>
        <p:txBody>
          <a:bodyPr vert="horz" lIns="18000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C4260-8C39-48F1-8358-A5C97E7F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49" y="2381358"/>
            <a:ext cx="2121667" cy="255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E97C5-1771-4F2F-B726-C21025DE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24" y="2494429"/>
            <a:ext cx="1841772" cy="222143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5F46B92-9286-444B-BCB1-D600BC1158D0}"/>
              </a:ext>
            </a:extLst>
          </p:cNvPr>
          <p:cNvSpPr/>
          <p:nvPr/>
        </p:nvSpPr>
        <p:spPr>
          <a:xfrm>
            <a:off x="5053265" y="3077102"/>
            <a:ext cx="1195426" cy="460183"/>
          </a:xfrm>
          <a:prstGeom prst="rightArrow">
            <a:avLst/>
          </a:prstGeom>
          <a:solidFill>
            <a:srgbClr val="FF0000">
              <a:alpha val="40000"/>
            </a:srgbClr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2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Commands      </a:t>
            </a:r>
            <a:r>
              <a:rPr lang="en-US" sz="2800" dirty="0"/>
              <a:t>(AS &amp; PBI Premium)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AC299A-5227-46BE-9FFD-762236471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40341"/>
              </p:ext>
            </p:extLst>
          </p:nvPr>
        </p:nvGraphicFramePr>
        <p:xfrm>
          <a:off x="1747778" y="1619678"/>
          <a:ext cx="802493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460">
                  <a:extLst>
                    <a:ext uri="{9D8B030D-6E8A-4147-A177-3AD203B41FA5}">
                      <a16:colId xmlns:a16="http://schemas.microsoft.com/office/drawing/2014/main" val="376440078"/>
                    </a:ext>
                  </a:extLst>
                </a:gridCol>
                <a:gridCol w="6155472">
                  <a:extLst>
                    <a:ext uri="{9D8B030D-6E8A-4147-A177-3AD203B41FA5}">
                      <a16:colId xmlns:a16="http://schemas.microsoft.com/office/drawing/2014/main" val="306871576"/>
                    </a:ext>
                  </a:extLst>
                </a:gridCol>
              </a:tblGrid>
              <a:tr h="356539">
                <a:tc>
                  <a:txBody>
                    <a:bodyPr/>
                    <a:lstStyle/>
                    <a:p>
                      <a:r>
                        <a:rPr lang="en-US" sz="18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58381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ProcessDefault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processes any objects (tables, partitions, etc) that are currently in an unprocessed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85795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reads data from source and builds compressed dictionaries and partition segments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847337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builds any calculated columns, calculated tables, hierarchies, and/or relationships that need to be rebuilt.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00861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ProcessFull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ProcessData</a:t>
                      </a:r>
                      <a:r>
                        <a:rPr lang="en-US" sz="1800" dirty="0"/>
                        <a:t> + </a:t>
                      </a:r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181458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ProcessAdd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appends new data to existing data + </a:t>
                      </a:r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30290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ProcessClear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empties all data from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48948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ProcessDefrag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Rebuilds dictionaries to clear out values that no longer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90724"/>
                  </a:ext>
                </a:extLst>
              </a:tr>
            </a:tbl>
          </a:graphicData>
        </a:graphic>
      </p:graphicFrame>
      <p:pic>
        <p:nvPicPr>
          <p:cNvPr id="8194" name="Picture 2" descr="Diamond Icon Sticker">
            <a:extLst>
              <a:ext uri="{FF2B5EF4-FFF2-40B4-BE49-F238E27FC236}">
                <a16:creationId xmlns:a16="http://schemas.microsoft.com/office/drawing/2014/main" id="{0CAE3F3E-FFCC-4B4D-A896-4FF078C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357" y="191352"/>
            <a:ext cx="649859" cy="56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79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44" y="1476835"/>
            <a:ext cx="8915399" cy="4138024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Open connection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Execute SQL (or M-code)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Encoding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Compression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Build Hierarchies, Relationships, Calculated Columns &amp; Tables</a:t>
            </a:r>
          </a:p>
        </p:txBody>
      </p:sp>
    </p:spTree>
    <p:extLst>
      <p:ext uri="{BB962C8B-B14F-4D97-AF65-F5344CB8AC3E}">
        <p14:creationId xmlns:p14="http://schemas.microsoft.com/office/powerpoint/2010/main" val="40558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scontent-mia1-1.xx.fbcdn.net/v/t1.0-9/936140_10153253806321621_5136756159556154942_n.jpg?oh=8b264bd0c22c540172147b2f221d4b98&amp;oe=5885BC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83" y="-1"/>
            <a:ext cx="4160711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ate Placeholder 3"/>
          <p:cNvSpPr txBox="1">
            <a:spLocks/>
          </p:cNvSpPr>
          <p:nvPr/>
        </p:nvSpPr>
        <p:spPr>
          <a:xfrm>
            <a:off x="5760244" y="5547186"/>
            <a:ext cx="4450278" cy="79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Downloads and additional references:</a:t>
            </a:r>
          </a:p>
          <a:p>
            <a:r>
              <a:rPr lang="en-US" sz="2000" dirty="0">
                <a:hlinkClick r:id="rId4"/>
              </a:rPr>
              <a:t>https://github.com/byobi/PBI-Refresh</a:t>
            </a:r>
            <a:endParaRPr 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EB195B6-4D08-4D4A-959E-302CC4109100}"/>
              </a:ext>
            </a:extLst>
          </p:cNvPr>
          <p:cNvSpPr txBox="1">
            <a:spLocks/>
          </p:cNvSpPr>
          <p:nvPr/>
        </p:nvSpPr>
        <p:spPr>
          <a:xfrm>
            <a:off x="6625316" y="2677761"/>
            <a:ext cx="3984552" cy="493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Bill Anton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EEAF3-2D02-43E6-BBEC-F804814CE796}"/>
              </a:ext>
            </a:extLst>
          </p:cNvPr>
          <p:cNvSpPr txBox="1"/>
          <p:nvPr/>
        </p:nvSpPr>
        <p:spPr>
          <a:xfrm>
            <a:off x="6625315" y="3170972"/>
            <a:ext cx="398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latin typeface="Segoe UI"/>
              </a:rPr>
              <a:t>anton@opifexsolutions.com</a:t>
            </a:r>
          </a:p>
        </p:txBody>
      </p:sp>
      <p:pic>
        <p:nvPicPr>
          <p:cNvPr id="13" name="Picture 4" descr="opifex solutions">
            <a:extLst>
              <a:ext uri="{FF2B5EF4-FFF2-40B4-BE49-F238E27FC236}">
                <a16:creationId xmlns:a16="http://schemas.microsoft.com/office/drawing/2014/main" id="{B9403D6A-2067-4D06-80FC-5A9CF80E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80" y="144050"/>
            <a:ext cx="2018563" cy="6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0FA951B-5BEE-4EFD-BA8B-4258D5B2FC52}"/>
              </a:ext>
            </a:extLst>
          </p:cNvPr>
          <p:cNvGrpSpPr/>
          <p:nvPr/>
        </p:nvGrpSpPr>
        <p:grpSpPr>
          <a:xfrm>
            <a:off x="7249448" y="3790379"/>
            <a:ext cx="2736286" cy="654828"/>
            <a:chOff x="1167870" y="3547556"/>
            <a:chExt cx="3939818" cy="9765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D89F96-82FD-4BDD-B44F-1BCE6296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7870" y="3547557"/>
              <a:ext cx="976567" cy="976567"/>
            </a:xfrm>
            <a:prstGeom prst="rect">
              <a:avLst/>
            </a:prstGeom>
          </p:spPr>
        </p:pic>
        <p:pic>
          <p:nvPicPr>
            <p:cNvPr id="25" name="Picture 2" descr="Image result for analysis services logo">
              <a:extLst>
                <a:ext uri="{FF2B5EF4-FFF2-40B4-BE49-F238E27FC236}">
                  <a16:creationId xmlns:a16="http://schemas.microsoft.com/office/drawing/2014/main" id="{65397623-7295-4A18-975B-153753DE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906" y="3547556"/>
              <a:ext cx="976569" cy="9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E3A552-63A5-4D12-A8C7-B3DA5B7C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1944" y="3547556"/>
              <a:ext cx="985744" cy="976568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6CAE6E-091E-4DDE-A872-777697F3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4952"/>
            <a:ext cx="2576838" cy="343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A36741-3BD9-49DA-8889-90F5179F6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" y="-1"/>
            <a:ext cx="2574873" cy="30449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F487FC-556D-4D4E-A312-B0C4D580B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5734" y="141089"/>
            <a:ext cx="1355121" cy="14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4C000-0F8C-45EE-82CD-DFB9B902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3" y="2002969"/>
            <a:ext cx="9382125" cy="2228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FF5E17-A3A1-41F0-A3FB-EF1811109A42}"/>
              </a:ext>
            </a:extLst>
          </p:cNvPr>
          <p:cNvSpPr/>
          <p:nvPr/>
        </p:nvSpPr>
        <p:spPr>
          <a:xfrm>
            <a:off x="3255388" y="4184015"/>
            <a:ext cx="709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https://channel9.msdn.com/Events/TechEd/Europe/2014/DBI-B414</a:t>
            </a:r>
            <a:endParaRPr lang="en-US" sz="1000" dirty="0"/>
          </a:p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5"/>
              </a:rPr>
              <a:t>https://channel9.msdn.com/Events/TechEd/Australia/2012/DBI315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320E7-1197-48B7-B54C-14206F91BFCD}"/>
              </a:ext>
            </a:extLst>
          </p:cNvPr>
          <p:cNvSpPr txBox="1"/>
          <p:nvPr/>
        </p:nvSpPr>
        <p:spPr>
          <a:xfrm>
            <a:off x="969963" y="4239895"/>
            <a:ext cx="37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= 8 million rows (default)</a:t>
            </a:r>
          </a:p>
        </p:txBody>
      </p:sp>
    </p:spTree>
    <p:extLst>
      <p:ext uri="{BB962C8B-B14F-4D97-AF65-F5344CB8AC3E}">
        <p14:creationId xmlns:p14="http://schemas.microsoft.com/office/powerpoint/2010/main" val="4152593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DCE654-3024-4F38-A670-B216AD39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3" y="1303034"/>
            <a:ext cx="8824691" cy="20964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4C000-0F8C-45EE-82CD-DFB9B902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3" y="3774781"/>
            <a:ext cx="8824691" cy="2096424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058763F3-DD90-4BA5-BF74-7CCFB4A75BDA}"/>
              </a:ext>
            </a:extLst>
          </p:cNvPr>
          <p:cNvSpPr/>
          <p:nvPr/>
        </p:nvSpPr>
        <p:spPr>
          <a:xfrm>
            <a:off x="7896499" y="1270243"/>
            <a:ext cx="1828800" cy="1826894"/>
          </a:xfrm>
          <a:prstGeom prst="noSmoking">
            <a:avLst>
              <a:gd name="adj" fmla="val 8025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D578929E-CFFB-4965-9300-18FD0A1AEF47}"/>
              </a:ext>
            </a:extLst>
          </p:cNvPr>
          <p:cNvSpPr/>
          <p:nvPr/>
        </p:nvSpPr>
        <p:spPr>
          <a:xfrm>
            <a:off x="7896499" y="3622129"/>
            <a:ext cx="1828800" cy="1826894"/>
          </a:xfrm>
          <a:prstGeom prst="noSmoking">
            <a:avLst>
              <a:gd name="adj" fmla="val 8025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763D-934A-44ED-900D-74A7FDACFA3F}"/>
              </a:ext>
            </a:extLst>
          </p:cNvPr>
          <p:cNvSpPr txBox="1"/>
          <p:nvPr/>
        </p:nvSpPr>
        <p:spPr>
          <a:xfrm>
            <a:off x="361038" y="2166580"/>
            <a:ext cx="89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D7E58-FC28-4904-83C5-81FAA0750EC0}"/>
              </a:ext>
            </a:extLst>
          </p:cNvPr>
          <p:cNvSpPr txBox="1"/>
          <p:nvPr/>
        </p:nvSpPr>
        <p:spPr>
          <a:xfrm>
            <a:off x="361038" y="4638327"/>
            <a:ext cx="89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22028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(the correct way)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17DC-BF42-4B5B-B10D-0ED23B67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47" y="2201302"/>
            <a:ext cx="2634358" cy="2077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772D1-BD29-4BBA-A775-3FE8B37EBAB9}"/>
              </a:ext>
            </a:extLst>
          </p:cNvPr>
          <p:cNvSpPr txBox="1"/>
          <p:nvPr/>
        </p:nvSpPr>
        <p:spPr>
          <a:xfrm>
            <a:off x="2960507" y="5415992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ProcessData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25EEA-6F1F-4C9A-BE71-650E8329F62B}"/>
              </a:ext>
            </a:extLst>
          </p:cNvPr>
          <p:cNvSpPr txBox="1"/>
          <p:nvPr/>
        </p:nvSpPr>
        <p:spPr>
          <a:xfrm>
            <a:off x="8488727" y="5415992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ProcessRecalc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FF95A-C722-4A49-8BA0-3E62AB8C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0" y="1403162"/>
            <a:ext cx="5882127" cy="3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0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02: Fine-Grained Control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D206C-5949-4952-9116-2601864C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49" y="2381358"/>
            <a:ext cx="2121667" cy="255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F2FF9-0B01-4D85-BEF6-B653F7C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24" y="2494429"/>
            <a:ext cx="1841772" cy="222143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CDD4B9-0206-4A08-BF96-51484EE67761}"/>
              </a:ext>
            </a:extLst>
          </p:cNvPr>
          <p:cNvSpPr/>
          <p:nvPr/>
        </p:nvSpPr>
        <p:spPr>
          <a:xfrm>
            <a:off x="5053265" y="3077102"/>
            <a:ext cx="1195426" cy="460183"/>
          </a:xfrm>
          <a:prstGeom prst="rightArrow">
            <a:avLst/>
          </a:prstGeom>
          <a:solidFill>
            <a:srgbClr val="FF0000">
              <a:alpha val="40000"/>
            </a:srgbClr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Diamond Icon Sticker">
            <a:extLst>
              <a:ext uri="{FF2B5EF4-FFF2-40B4-BE49-F238E27FC236}">
                <a16:creationId xmlns:a16="http://schemas.microsoft.com/office/drawing/2014/main" id="{C1878398-FCFF-4CEA-9EA6-92D4902F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736" y="3949293"/>
            <a:ext cx="630936" cy="5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0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Recalc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Tx/>
              <a:buChar char="-"/>
            </a:pPr>
            <a:r>
              <a:rPr lang="en-US" dirty="0"/>
              <a:t>Builds any calculated columns, calculated tables, hierarchies, and/or relationships that need to be rebuilt.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only be run at the database-level</a:t>
            </a:r>
          </a:p>
          <a:p>
            <a:pPr marL="571500" indent="-571500">
              <a:buFontTx/>
              <a:buChar char="-"/>
            </a:pPr>
            <a:r>
              <a:rPr lang="en-US" b="1" u="sng" dirty="0"/>
              <a:t>Always</a:t>
            </a:r>
            <a:r>
              <a:rPr lang="en-US" dirty="0"/>
              <a:t> needed after a Process Data, Process Clear, or after merging partitions via TMSL/XMLA/TOM.</a:t>
            </a:r>
          </a:p>
          <a:p>
            <a:pPr lvl="1"/>
            <a:r>
              <a:rPr lang="en-US" sz="2600" i="1" dirty="0"/>
              <a:t>   *Merging partitions via SSMS GUI includes a Process </a:t>
            </a:r>
            <a:r>
              <a:rPr lang="en-US" sz="2600" i="1" dirty="0" err="1"/>
              <a:t>Recalc</a:t>
            </a:r>
            <a:r>
              <a:rPr lang="en-US" sz="2600" i="1" dirty="0"/>
              <a:t>.</a:t>
            </a:r>
          </a:p>
          <a:p>
            <a:pPr marL="571500" indent="-571500">
              <a:buFontTx/>
              <a:buChar char="-"/>
            </a:pPr>
            <a:r>
              <a:rPr lang="en-US" dirty="0"/>
              <a:t>Never needed after a Process Full, Process Add, or Process Default (</a:t>
            </a:r>
            <a:r>
              <a:rPr lang="en-US" dirty="0" err="1"/>
              <a:t>Recalc</a:t>
            </a:r>
            <a:r>
              <a:rPr lang="en-US" dirty="0"/>
              <a:t> is built in)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6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ProcessFull</a:t>
            </a:r>
            <a:r>
              <a:rPr lang="en-US" sz="3200" dirty="0"/>
              <a:t> at the database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simple, data remains available for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requires most memory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6B30A98-DAA7-4387-9A07-D9A46855E885}"/>
              </a:ext>
            </a:extLst>
          </p:cNvPr>
          <p:cNvSpPr/>
          <p:nvPr/>
        </p:nvSpPr>
        <p:spPr>
          <a:xfrm>
            <a:off x="2387600" y="3393340"/>
            <a:ext cx="192024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9C5D79A-D3D9-448F-97E9-D490043529F6}"/>
              </a:ext>
            </a:extLst>
          </p:cNvPr>
          <p:cNvSpPr/>
          <p:nvPr/>
        </p:nvSpPr>
        <p:spPr>
          <a:xfrm>
            <a:off x="5409250" y="3975099"/>
            <a:ext cx="457200" cy="4572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A50B809-5383-478F-BE56-834383C970BA}"/>
              </a:ext>
            </a:extLst>
          </p:cNvPr>
          <p:cNvSpPr/>
          <p:nvPr/>
        </p:nvSpPr>
        <p:spPr>
          <a:xfrm>
            <a:off x="5340360" y="3797678"/>
            <a:ext cx="914400" cy="9144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1568DF1-AD0B-4A9A-92EB-4C0A864A0EC9}"/>
              </a:ext>
            </a:extLst>
          </p:cNvPr>
          <p:cNvSpPr/>
          <p:nvPr/>
        </p:nvSpPr>
        <p:spPr>
          <a:xfrm>
            <a:off x="4723450" y="3393340"/>
            <a:ext cx="182880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07CF-8601-4235-B278-FDD1DEF23529}"/>
              </a:ext>
            </a:extLst>
          </p:cNvPr>
          <p:cNvSpPr txBox="1"/>
          <p:nvPr/>
        </p:nvSpPr>
        <p:spPr>
          <a:xfrm>
            <a:off x="295322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4A5E1-62F7-427E-9DE7-D7C0283E5F94}"/>
              </a:ext>
            </a:extLst>
          </p:cNvPr>
          <p:cNvSpPr txBox="1"/>
          <p:nvPr/>
        </p:nvSpPr>
        <p:spPr>
          <a:xfrm>
            <a:off x="524335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3B1F9-408A-4F7D-A238-EA9F98B1C8D9}"/>
              </a:ext>
            </a:extLst>
          </p:cNvPr>
          <p:cNvSpPr txBox="1"/>
          <p:nvPr/>
        </p:nvSpPr>
        <p:spPr>
          <a:xfrm>
            <a:off x="7641951" y="3773268"/>
            <a:ext cx="236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Max Memory Usage</a:t>
            </a:r>
            <a:br>
              <a:rPr lang="en-US" b="1" dirty="0"/>
            </a:br>
            <a:r>
              <a:rPr lang="en-US" sz="5400" b="1" dirty="0">
                <a:solidFill>
                  <a:srgbClr val="FF0000"/>
                </a:solidFill>
              </a:rPr>
              <a:t>20 GB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7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10" grpId="1"/>
      <p:bldP spid="12" grpId="0"/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ProcessClear</a:t>
            </a:r>
            <a:r>
              <a:rPr lang="en-US" sz="3200" dirty="0"/>
              <a:t> + </a:t>
            </a:r>
            <a:r>
              <a:rPr lang="en-US" sz="3200" dirty="0" err="1"/>
              <a:t>ProcessFull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simple, uses least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database will be offline for however long it takes to complete </a:t>
            </a:r>
            <a:r>
              <a:rPr lang="en-US" sz="2400" dirty="0" err="1"/>
              <a:t>ProcessFull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BE6AE9-9663-4ED5-BCC9-824326A498AD}"/>
              </a:ext>
            </a:extLst>
          </p:cNvPr>
          <p:cNvSpPr/>
          <p:nvPr/>
        </p:nvSpPr>
        <p:spPr>
          <a:xfrm>
            <a:off x="2387600" y="3393340"/>
            <a:ext cx="192024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FD66F37-46E0-42A9-A35B-935FD53BDA02}"/>
              </a:ext>
            </a:extLst>
          </p:cNvPr>
          <p:cNvSpPr/>
          <p:nvPr/>
        </p:nvSpPr>
        <p:spPr>
          <a:xfrm>
            <a:off x="5409250" y="3975099"/>
            <a:ext cx="457200" cy="4572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4A079C04-12F9-43E0-80DB-76C45D6616F9}"/>
              </a:ext>
            </a:extLst>
          </p:cNvPr>
          <p:cNvSpPr/>
          <p:nvPr/>
        </p:nvSpPr>
        <p:spPr>
          <a:xfrm>
            <a:off x="5340360" y="3797678"/>
            <a:ext cx="914400" cy="9144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EA8D51C-55FA-418D-B205-ECC67643D071}"/>
              </a:ext>
            </a:extLst>
          </p:cNvPr>
          <p:cNvSpPr/>
          <p:nvPr/>
        </p:nvSpPr>
        <p:spPr>
          <a:xfrm>
            <a:off x="4723450" y="3393340"/>
            <a:ext cx="182880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E6EA-6E93-4A20-BE5C-DD907E2461E0}"/>
              </a:ext>
            </a:extLst>
          </p:cNvPr>
          <p:cNvSpPr txBox="1"/>
          <p:nvPr/>
        </p:nvSpPr>
        <p:spPr>
          <a:xfrm>
            <a:off x="295322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C70B2-DE9E-4451-A54A-D2466EA6BF08}"/>
              </a:ext>
            </a:extLst>
          </p:cNvPr>
          <p:cNvSpPr txBox="1"/>
          <p:nvPr/>
        </p:nvSpPr>
        <p:spPr>
          <a:xfrm>
            <a:off x="524335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40FE3-B1A7-4A14-B31D-1FF0B6CC1657}"/>
              </a:ext>
            </a:extLst>
          </p:cNvPr>
          <p:cNvSpPr txBox="1"/>
          <p:nvPr/>
        </p:nvSpPr>
        <p:spPr>
          <a:xfrm>
            <a:off x="7641951" y="3773268"/>
            <a:ext cx="236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Max Memory Usage</a:t>
            </a:r>
            <a:br>
              <a:rPr lang="en-US" b="1" dirty="0"/>
            </a:br>
            <a:r>
              <a:rPr lang="en-US" sz="5400" b="1" dirty="0">
                <a:solidFill>
                  <a:srgbClr val="FF0000"/>
                </a:solidFill>
              </a:rPr>
              <a:t>10 GB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/>
      <p:bldP spid="9" grpId="1"/>
      <p:bldP spid="10" grpId="0"/>
      <p:bldP spid="11" grpId="0"/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159CA-27CC-452F-821B-536C95BD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226" y="2990785"/>
            <a:ext cx="5339143" cy="2495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Incremental Processing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quick (can be “near” real-time)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and expensive for Analysis Services</a:t>
            </a:r>
          </a:p>
          <a:p>
            <a:pPr lvl="1"/>
            <a:endParaRPr lang="en-US" sz="2400" dirty="0"/>
          </a:p>
        </p:txBody>
      </p:sp>
      <p:pic>
        <p:nvPicPr>
          <p:cNvPr id="6" name="Picture 2" descr="Refresh details">
            <a:extLst>
              <a:ext uri="{FF2B5EF4-FFF2-40B4-BE49-F238E27FC236}">
                <a16:creationId xmlns:a16="http://schemas.microsoft.com/office/drawing/2014/main" id="{48EF2D4F-8F9B-42C7-B7C3-A4EDF3EA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3" y="2778505"/>
            <a:ext cx="3613065" cy="33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Defrag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Tx/>
              <a:buChar char="-"/>
            </a:pPr>
            <a:r>
              <a:rPr lang="en-US" dirty="0"/>
              <a:t>Only needed when dealing with partitions (e.g. incremental processing). At the table-level dictionaries are rebuilt.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be expensive on large tables but can have a dramatic performance improvement.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only be run using TMSL/XMLA/TOM</a:t>
            </a:r>
          </a:p>
        </p:txBody>
      </p:sp>
    </p:spTree>
    <p:extLst>
      <p:ext uri="{BB962C8B-B14F-4D97-AF65-F5344CB8AC3E}">
        <p14:creationId xmlns:p14="http://schemas.microsoft.com/office/powerpoint/2010/main" val="28468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Common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445572"/>
            <a:ext cx="97177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ProcessAdd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very fast, minimal memory 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to implement (e.g. Journalized tables, out-of-line binding)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Model Flipping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low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and expensive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6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Housekeeping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Structures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Processing Options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 Strategies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1300144" y="4733796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5995990" y="4733795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056365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1300144" y="4733796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5995990" y="4733795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0222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B19C-D9B2-4252-A750-02AD0C69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3786-7842-42A9-8044-FDC4CA5AF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439813"/>
            <a:ext cx="9913501" cy="46800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Requirements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/>
              <a:t>Data Latency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/>
              <a:t>Data Volume</a:t>
            </a:r>
          </a:p>
          <a:p>
            <a:pPr marL="742950" indent="-742950">
              <a:buFont typeface="+mj-lt"/>
              <a:buAutoNum type="arabicPeriod"/>
            </a:pPr>
            <a:endParaRPr lang="en-US" sz="2800" dirty="0"/>
          </a:p>
          <a:p>
            <a:r>
              <a:rPr lang="en-US" u="sng" dirty="0"/>
              <a:t>Constraints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Resources (CPU, Memory, Network)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Length of Maintenance Window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Feature Limitations (Standard vs Enterprise / Pro vs Premium)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21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99F2DEB-F0AB-401F-A664-4C3A0D33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9787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Nightly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F7E0C9FB-E301-41E7-AC54-62F0C659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3778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32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D5DCF2-58F4-48D0-86B8-7A1F05557A93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Process Full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9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18767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Nightly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2516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400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AE29FB-10D5-43C2-826E-9B7F1C00C487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Incremental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4956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0363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128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E132B6-5ACE-4D78-BD6B-A7463D634A6A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Incremental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2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 a Processing Strategy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50241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Weekly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8422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32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4224BF-22E6-42E7-B683-126F765E2C5E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Trick Question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01553-BA58-4136-BE3B-4AD3EC138CFC}"/>
              </a:ext>
            </a:extLst>
          </p:cNvPr>
          <p:cNvSpPr/>
          <p:nvPr/>
        </p:nvSpPr>
        <p:spPr>
          <a:xfrm>
            <a:off x="7219150" y="4616646"/>
            <a:ext cx="1162850" cy="81620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31131A-F8D6-47EF-9442-9546B2A5CBFA}"/>
              </a:ext>
            </a:extLst>
          </p:cNvPr>
          <p:cNvSpPr/>
          <p:nvPr/>
        </p:nvSpPr>
        <p:spPr>
          <a:xfrm>
            <a:off x="1389850" y="4594007"/>
            <a:ext cx="1162850" cy="81620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DAE0E640-CEF3-485D-8ADD-F78D1A247475}"/>
              </a:ext>
            </a:extLst>
          </p:cNvPr>
          <p:cNvSpPr txBox="1">
            <a:spLocks/>
          </p:cNvSpPr>
          <p:nvPr/>
        </p:nvSpPr>
        <p:spPr>
          <a:xfrm>
            <a:off x="577613" y="1439813"/>
            <a:ext cx="5182631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Source(s)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Semantic Layer</a:t>
            </a:r>
          </a:p>
        </p:txBody>
      </p:sp>
    </p:spTree>
    <p:extLst>
      <p:ext uri="{BB962C8B-B14F-4D97-AF65-F5344CB8AC3E}">
        <p14:creationId xmlns:p14="http://schemas.microsoft.com/office/powerpoint/2010/main" val="10158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7EED-221E-497D-839D-59420FA4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0" y="1323727"/>
            <a:ext cx="3279062" cy="2002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806B5-123A-496F-B21E-D62ECB438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6" y="1275951"/>
            <a:ext cx="6048742" cy="2050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AC79F-98A7-4440-B866-30844813F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9" y="3904487"/>
            <a:ext cx="4776672" cy="194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CCE9B-1A98-4BE9-BB3E-C40F27702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744" y="3872397"/>
            <a:ext cx="5116054" cy="19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23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14852-0FA3-4EE4-8DCF-2F86804FF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Processing is resource intensive (CPU, Memory)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Balance is key!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Throughput vs Resource Constraints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Intra-day Processing vs Overnight?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Don’t forget to tune the source</a:t>
            </a:r>
          </a:p>
        </p:txBody>
      </p:sp>
    </p:spTree>
    <p:extLst>
      <p:ext uri="{BB962C8B-B14F-4D97-AF65-F5344CB8AC3E}">
        <p14:creationId xmlns:p14="http://schemas.microsoft.com/office/powerpoint/2010/main" val="365836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F2A9-D720-4A81-92EB-3793FA267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1439862"/>
            <a:ext cx="4880940" cy="2318321"/>
          </a:xfrm>
        </p:spPr>
        <p:txBody>
          <a:bodyPr>
            <a:normAutofit/>
          </a:bodyPr>
          <a:lstStyle/>
          <a:p>
            <a:r>
              <a:rPr lang="en-US" b="1" dirty="0"/>
              <a:t>Analysis Services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Object-Level Security</a:t>
            </a:r>
          </a:p>
          <a:p>
            <a:pPr marL="457200" indent="-457200">
              <a:buFontTx/>
              <a:buChar char="-"/>
            </a:pPr>
            <a:r>
              <a:rPr lang="en-US" sz="2400" u="sng" dirty="0"/>
              <a:t>Dynamic</a:t>
            </a:r>
            <a:r>
              <a:rPr lang="en-US" sz="2400" dirty="0"/>
              <a:t> Scale-Up/Out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Perspectives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Cost*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725BB-EA29-418B-B1A4-62B3D069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1038" y="1439863"/>
            <a:ext cx="4880941" cy="2174128"/>
          </a:xfrm>
        </p:spPr>
        <p:txBody>
          <a:bodyPr>
            <a:normAutofit/>
          </a:bodyPr>
          <a:lstStyle/>
          <a:p>
            <a:r>
              <a:rPr lang="en-US" b="1" dirty="0"/>
              <a:t>Power BI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All other scenarios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AA0393-B2E9-439F-8C24-0058EDDEF17D}"/>
              </a:ext>
            </a:extLst>
          </p:cNvPr>
          <p:cNvGrpSpPr/>
          <p:nvPr/>
        </p:nvGrpSpPr>
        <p:grpSpPr>
          <a:xfrm>
            <a:off x="2175637" y="4005059"/>
            <a:ext cx="7011378" cy="1527776"/>
            <a:chOff x="2175637" y="4005059"/>
            <a:chExt cx="7011378" cy="15277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B0A997-58FE-450C-B27A-DCA4ADE63525}"/>
                </a:ext>
              </a:extLst>
            </p:cNvPr>
            <p:cNvSpPr/>
            <p:nvPr/>
          </p:nvSpPr>
          <p:spPr>
            <a:xfrm>
              <a:off x="2175637" y="4005059"/>
              <a:ext cx="70113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https://powerbi.microsoft.com/en-us/blog/power-bi-premium-and-azure-analysis-services/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179A0A-8332-4835-B9A5-AEB58641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5637" y="4608781"/>
              <a:ext cx="7011378" cy="924054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AB16CE7-0054-4425-98C0-2210E74F1C53}"/>
              </a:ext>
            </a:extLst>
          </p:cNvPr>
          <p:cNvSpPr/>
          <p:nvPr/>
        </p:nvSpPr>
        <p:spPr>
          <a:xfrm>
            <a:off x="7095743" y="4651390"/>
            <a:ext cx="2249107" cy="42667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65808-EF5D-4C6D-945D-A9F1DCD33B8B}"/>
              </a:ext>
            </a:extLst>
          </p:cNvPr>
          <p:cNvSpPr txBox="1"/>
          <p:nvPr/>
        </p:nvSpPr>
        <p:spPr>
          <a:xfrm>
            <a:off x="9187015" y="112420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as of June 27, 2020</a:t>
            </a:r>
          </a:p>
        </p:txBody>
      </p:sp>
    </p:spTree>
    <p:extLst>
      <p:ext uri="{BB962C8B-B14F-4D97-AF65-F5344CB8AC3E}">
        <p14:creationId xmlns:p14="http://schemas.microsoft.com/office/powerpoint/2010/main" val="26025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(Analysis Services)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58A-19CC-48C1-BA87-729EF8CB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Performance Tuning of Tabular Models in SQL Server 2012 Analysis Services</a:t>
            </a:r>
          </a:p>
          <a:p>
            <a:r>
              <a:rPr lang="en-US" sz="2000" dirty="0">
                <a:hlinkClick r:id="rId2"/>
              </a:rPr>
              <a:t>https://blogs.msdn.microsoft.com/karang/2013/08/02/sql-2012-tabular-performance-tuning-of-tabular-models-in-sql-server-2012-analysis-services/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Refresh Command (TMSL)</a:t>
            </a:r>
            <a:br>
              <a:rPr lang="en-US" sz="2000" dirty="0"/>
            </a:br>
            <a:r>
              <a:rPr lang="en-US" sz="1800" dirty="0">
                <a:hlinkClick r:id="rId3"/>
              </a:rPr>
              <a:t>https://docs.microsoft.com/en-us/sql/analysis-services/tabular-models-scripting-language-commands/refresh-command-tmsl?view=sql-analysis-services-2017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As Partition Processing (Whitepaper + Code)</a:t>
            </a:r>
            <a:br>
              <a:rPr lang="en-US" sz="2000" dirty="0"/>
            </a:br>
            <a:r>
              <a:rPr lang="en-US" sz="1800" dirty="0">
                <a:hlinkClick r:id="rId4"/>
              </a:rPr>
              <a:t>https://github.com/Microsoft/Analysis-Services/tree/master/AsPartitionProcessing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Performance Monitoring (DIY)</a:t>
            </a:r>
          </a:p>
          <a:p>
            <a:r>
              <a:rPr lang="en-US" sz="1800" dirty="0">
                <a:hlinkClick r:id="rId5"/>
              </a:rPr>
              <a:t>http://byobi.com/2016/02/performance-monitoring-for-ssas-extended-events-cheat-sheet/</a:t>
            </a:r>
            <a:br>
              <a:rPr lang="en-US" sz="1800" dirty="0"/>
            </a:br>
            <a:r>
              <a:rPr lang="en-US" sz="1800" dirty="0">
                <a:hlinkClick r:id="rId6"/>
              </a:rPr>
              <a:t>http://byobi.com/2016/03/performance-monitoring-for-ssas-perfmon-counter-cheat-sheet/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(Power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58A-19CC-48C1-BA87-729EF8CB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Incremental refresh in Power BI</a:t>
            </a:r>
          </a:p>
          <a:p>
            <a:r>
              <a:rPr lang="en-US" sz="2000" dirty="0">
                <a:hlinkClick r:id="rId2"/>
              </a:rPr>
              <a:t>https://docs.microsoft.com/en-us/power-bi/admin/service-premium-incremental-refresh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Power BI Premium and Azure Analysis Services</a:t>
            </a:r>
          </a:p>
          <a:p>
            <a:r>
              <a:rPr lang="en-US" sz="2000" dirty="0">
                <a:hlinkClick r:id="rId3"/>
              </a:rPr>
              <a:t>https://powerbi.microsoft.com/en-us/blog/power-bi-premium-and-azure-analysis-services/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Power BI Rest API</a:t>
            </a:r>
            <a:br>
              <a:rPr lang="en-US" sz="2000" dirty="0"/>
            </a:br>
            <a:r>
              <a:rPr lang="en-US" sz="1800" dirty="0">
                <a:hlinkClick r:id="rId4"/>
              </a:rPr>
              <a:t>https://docs.microsoft.com/en-us/rest/api/power-bi/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Power BI Premium Metrics app</a:t>
            </a:r>
          </a:p>
          <a:p>
            <a:r>
              <a:rPr lang="en-US" sz="1800" dirty="0">
                <a:hlinkClick r:id="rId5"/>
              </a:rPr>
              <a:t>https://docs.microsoft.com/en-us/power-bi/admin/service-premium-metrics-app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6564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 txBox="1">
            <a:spLocks/>
          </p:cNvSpPr>
          <p:nvPr/>
        </p:nvSpPr>
        <p:spPr>
          <a:xfrm>
            <a:off x="239670" y="5434497"/>
            <a:ext cx="6801209" cy="79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Downloads and additional references: </a:t>
            </a:r>
            <a:r>
              <a:rPr lang="en-US" sz="2800" dirty="0">
                <a:hlinkClick r:id="rId3"/>
              </a:rPr>
              <a:t>https://github.com/byobi/PBI-Refresh</a:t>
            </a:r>
            <a:endParaRPr lang="en-US" sz="28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EB195B6-4D08-4D4A-959E-302CC4109100}"/>
              </a:ext>
            </a:extLst>
          </p:cNvPr>
          <p:cNvSpPr txBox="1">
            <a:spLocks/>
          </p:cNvSpPr>
          <p:nvPr/>
        </p:nvSpPr>
        <p:spPr>
          <a:xfrm>
            <a:off x="5604534" y="1930363"/>
            <a:ext cx="4745736" cy="637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en-US" sz="6600" dirty="0">
                <a:solidFill>
                  <a:schemeClr val="tx1"/>
                </a:solidFill>
              </a:rPr>
              <a:t>Questions?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EEAF3-2D02-43E6-BBEC-F804814CE796}"/>
              </a:ext>
            </a:extLst>
          </p:cNvPr>
          <p:cNvSpPr txBox="1"/>
          <p:nvPr/>
        </p:nvSpPr>
        <p:spPr>
          <a:xfrm>
            <a:off x="6007154" y="2783009"/>
            <a:ext cx="398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latin typeface="Segoe UI"/>
              </a:rPr>
              <a:t>anton@opifexsolutions.com</a:t>
            </a:r>
          </a:p>
        </p:txBody>
      </p:sp>
      <p:pic>
        <p:nvPicPr>
          <p:cNvPr id="13" name="Picture 4" descr="opifex solutions">
            <a:extLst>
              <a:ext uri="{FF2B5EF4-FFF2-40B4-BE49-F238E27FC236}">
                <a16:creationId xmlns:a16="http://schemas.microsoft.com/office/drawing/2014/main" id="{B9403D6A-2067-4D06-80FC-5A9CF80E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73" y="165288"/>
            <a:ext cx="2018563" cy="6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0FA951B-5BEE-4EFD-BA8B-4258D5B2FC52}"/>
              </a:ext>
            </a:extLst>
          </p:cNvPr>
          <p:cNvGrpSpPr/>
          <p:nvPr/>
        </p:nvGrpSpPr>
        <p:grpSpPr>
          <a:xfrm>
            <a:off x="6631287" y="3402416"/>
            <a:ext cx="2736286" cy="654828"/>
            <a:chOff x="1167870" y="3547556"/>
            <a:chExt cx="3939818" cy="9765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D89F96-82FD-4BDD-B44F-1BCE6296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870" y="3547557"/>
              <a:ext cx="976567" cy="976567"/>
            </a:xfrm>
            <a:prstGeom prst="rect">
              <a:avLst/>
            </a:prstGeom>
          </p:spPr>
        </p:pic>
        <p:pic>
          <p:nvPicPr>
            <p:cNvPr id="25" name="Picture 2" descr="Image result for analysis services logo">
              <a:extLst>
                <a:ext uri="{FF2B5EF4-FFF2-40B4-BE49-F238E27FC236}">
                  <a16:creationId xmlns:a16="http://schemas.microsoft.com/office/drawing/2014/main" id="{65397623-7295-4A18-975B-153753DE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906" y="3547556"/>
              <a:ext cx="976569" cy="9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E3A552-63A5-4D12-A8C7-B3DA5B7C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1944" y="3547556"/>
              <a:ext cx="985744" cy="976568"/>
            </a:xfrm>
            <a:prstGeom prst="rect">
              <a:avLst/>
            </a:prstGeom>
          </p:spPr>
        </p:pic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ADD6D0-2521-4260-B6A6-7DD2D782A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7214" y="4546481"/>
            <a:ext cx="2003274" cy="1995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852CA-0D79-44C0-900E-40909E998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" y="-1"/>
            <a:ext cx="4175470" cy="49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orage modes and dataset types">
            <a:extLst>
              <a:ext uri="{FF2B5EF4-FFF2-40B4-BE49-F238E27FC236}">
                <a16:creationId xmlns:a16="http://schemas.microsoft.com/office/drawing/2014/main" id="{DE55FAB5-4F45-4EE1-8EB4-F07B23B9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36" y="1080363"/>
            <a:ext cx="5407415" cy="52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31B90-98C0-4D1A-BE1A-35FCA736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#2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F41B11-636F-4572-952B-01CF89E832ED}"/>
              </a:ext>
            </a:extLst>
          </p:cNvPr>
          <p:cNvSpPr/>
          <p:nvPr/>
        </p:nvSpPr>
        <p:spPr>
          <a:xfrm>
            <a:off x="3907181" y="2649111"/>
            <a:ext cx="1442145" cy="65454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F3F97-5A8D-4C7F-A93D-F0DC080D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8" y="1758210"/>
            <a:ext cx="6172196" cy="34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9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054D0-3953-4A0D-9AE2-E6DD94A7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75" y="1865376"/>
            <a:ext cx="8612207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7ACAC-06E0-491F-8452-CAC31631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51" y="1918738"/>
            <a:ext cx="8325514" cy="30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22CAE-6A2B-47AC-AE25-68F0207C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9" y="1863874"/>
            <a:ext cx="10635169" cy="29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8009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4849</TotalTime>
  <Words>1751</Words>
  <Application>Microsoft Office PowerPoint</Application>
  <PresentationFormat>Custom</PresentationFormat>
  <Paragraphs>384</Paragraphs>
  <Slides>42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Segoe UI</vt:lpstr>
      <vt:lpstr>Wingdings</vt:lpstr>
      <vt:lpstr>SQLSatOslo 2016</vt:lpstr>
      <vt:lpstr>Image</vt:lpstr>
      <vt:lpstr>Processing Tabular Models   &amp; Power BI Datasets</vt:lpstr>
      <vt:lpstr>PowerPoint Presentation</vt:lpstr>
      <vt:lpstr>Agenda</vt:lpstr>
      <vt:lpstr>Housekeeping #1</vt:lpstr>
      <vt:lpstr>Housekeeping #2</vt:lpstr>
      <vt:lpstr>Architectures</vt:lpstr>
      <vt:lpstr>Architecture</vt:lpstr>
      <vt:lpstr>Architecture</vt:lpstr>
      <vt:lpstr>Architectures</vt:lpstr>
      <vt:lpstr>Architectures</vt:lpstr>
      <vt:lpstr>Data Structures 101</vt:lpstr>
      <vt:lpstr>Data Structures 101 201</vt:lpstr>
      <vt:lpstr>Data Structures 101 201 301</vt:lpstr>
      <vt:lpstr>PowerPoint Presentation</vt:lpstr>
      <vt:lpstr>Processing Options</vt:lpstr>
      <vt:lpstr>Processing Options</vt:lpstr>
      <vt:lpstr>Demo 01: The Basics</vt:lpstr>
      <vt:lpstr>Processing Commands      (AS &amp; PBI Premium)</vt:lpstr>
      <vt:lpstr>Phases of Processing</vt:lpstr>
      <vt:lpstr>Processing Phases</vt:lpstr>
      <vt:lpstr>Parallel Processing</vt:lpstr>
      <vt:lpstr>Parallel Processing (the correct way)</vt:lpstr>
      <vt:lpstr>Demo 02: Fine-Grained Control </vt:lpstr>
      <vt:lpstr>Process Recalc</vt:lpstr>
      <vt:lpstr>Common Processing Strategies</vt:lpstr>
      <vt:lpstr>Common Processing Strategies</vt:lpstr>
      <vt:lpstr>Common Processing Strategies</vt:lpstr>
      <vt:lpstr>Process Defrag</vt:lpstr>
      <vt:lpstr>Less Common Strategies</vt:lpstr>
      <vt:lpstr>Picking a Processing Strategy</vt:lpstr>
      <vt:lpstr>Picking a Processing Strategy</vt:lpstr>
      <vt:lpstr>Picking a Processing Strategy</vt:lpstr>
      <vt:lpstr>Pick a Processing Strategy</vt:lpstr>
      <vt:lpstr>Pick a Processing Strategy</vt:lpstr>
      <vt:lpstr>Pick a Processing Strategy</vt:lpstr>
      <vt:lpstr>Pick a Processing Strategy</vt:lpstr>
      <vt:lpstr>Performance Considerations</vt:lpstr>
      <vt:lpstr>Performance Considerations</vt:lpstr>
      <vt:lpstr>Performance Considerations</vt:lpstr>
      <vt:lpstr>Additional Resources (Analysis Services)</vt:lpstr>
      <vt:lpstr>Additional Resources (Power BI)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anton2</cp:lastModifiedBy>
  <cp:revision>603</cp:revision>
  <dcterms:created xsi:type="dcterms:W3CDTF">2011-08-19T20:30:49Z</dcterms:created>
  <dcterms:modified xsi:type="dcterms:W3CDTF">2020-06-27T12:16:25Z</dcterms:modified>
</cp:coreProperties>
</file>